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1f040046e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1f040046e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1f040046e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1f040046e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f0ad5c3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1f0ad5c3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1f040046e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1f040046e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1cb6c7f9f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1cb6c7f9f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1f040046e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1f040046e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1cb6c7f9f0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1cb6c7f9f0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1cb6c7f9f0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1cb6c7f9f0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1c83d38fe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1c83d38fe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1f040046e4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1f040046e4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HYW1-4ViYhLU_1AyzfKSX-BWOLEpYhzL/view" TargetMode="External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x3z_jmlIIzJ7SNIUHNNbk7uPdO4Kjex9/view" TargetMode="External"/><Relationship Id="rId4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7.png"/><Relationship Id="rId13" Type="http://schemas.openxmlformats.org/officeDocument/2006/relationships/image" Target="../media/image5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9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2.png"/><Relationship Id="rId8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XjdUbkLDBJfKbyMNfJ07zamjJBiseUn9/view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i.org/10.1109/tvcg.2012.47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80"/>
              <a:t>The Effect of Impossible Spaces on Choice of Locomotion Techniques</a:t>
            </a:r>
            <a:endParaRPr sz="408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Mason Hawver and Evan Voogd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260300" cy="37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use of </a:t>
            </a:r>
            <a:r>
              <a:rPr lang="en"/>
              <a:t>impossible</a:t>
            </a:r>
            <a:r>
              <a:rPr lang="en"/>
              <a:t> spaces, allows a designer to </a:t>
            </a:r>
            <a:r>
              <a:rPr b="1" lang="en"/>
              <a:t>overlap/compress</a:t>
            </a:r>
            <a:r>
              <a:rPr lang="en"/>
              <a:t> virtual space into physical space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We hypothesis that this will allow users </a:t>
            </a:r>
            <a:r>
              <a:rPr b="1" lang="en"/>
              <a:t>to move more </a:t>
            </a:r>
            <a:r>
              <a:rPr b="1" lang="en"/>
              <a:t>naturally</a:t>
            </a:r>
            <a:r>
              <a:rPr lang="en"/>
              <a:t> in the </a:t>
            </a:r>
            <a:r>
              <a:rPr lang="en"/>
              <a:t>scene</a:t>
            </a:r>
            <a:r>
              <a:rPr lang="en"/>
              <a:t> because they will back track over the same physical space where</a:t>
            </a:r>
            <a:r>
              <a:rPr b="1" lang="en"/>
              <a:t> virtual rooms are overlapped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Furthermore, Portals and Imposible spaces are cool.</a:t>
            </a:r>
            <a:endParaRPr/>
          </a:p>
        </p:txBody>
      </p:sp>
      <p:pic>
        <p:nvPicPr>
          <p:cNvPr descr="Non-Euclidean Worlds Engine - YouTube" id="62" name="Google Shape;62;p14"/>
          <p:cNvPicPr preferRelativeResize="0"/>
          <p:nvPr/>
        </p:nvPicPr>
        <p:blipFill rotWithShape="1">
          <a:blip r:embed="rId3">
            <a:alphaModFix/>
          </a:blip>
          <a:srcRect b="0" l="17225" r="32410" t="0"/>
          <a:stretch/>
        </p:blipFill>
        <p:spPr>
          <a:xfrm>
            <a:off x="5051700" y="641525"/>
            <a:ext cx="3532775" cy="39455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5051688" y="4680288"/>
            <a:ext cx="35328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CodeParade. “Non-Euclidean Worlds Engine.” </a:t>
            </a:r>
            <a:r>
              <a:rPr i="1" lang="en" sz="700">
                <a:solidFill>
                  <a:schemeClr val="dk1"/>
                </a:solidFill>
              </a:rPr>
              <a:t>YouTube</a:t>
            </a:r>
            <a:r>
              <a:rPr lang="en" sz="700">
                <a:solidFill>
                  <a:schemeClr val="dk1"/>
                </a:solidFill>
              </a:rPr>
              <a:t>, 13 Aug. 2018, www.youtube.com/watch?v=kEB11PQ9Eo8.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Previous Work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Previous research on impossible spaces can be broadly summarized as answering the question - “Does implementing impossible spaces detract from the user experience?”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Suma, et al. introduced the concept into the literature, measured that users do not notice overlaps as high as 56%.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Mayor, et al. found that impossible spaces do not have a significant impact on presence.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Jaksties et al. found that users are able to maintain knowledge of their orientation in impossible spaces.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Warren theorized that the human brain keeps a mental map of their surroundings using a graph instead of a traditional euclidean map, which works well with the graph structure of non-euclidean spaces.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Portals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 Visuals: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Based on tutorial by Daniel Ilet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One camera/render texture for each eye.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Place cameras in position relative to near portal, translated to the local position relative to the far portal.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Similar math for rotation.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Clip plane to ensure the cameras are not blocked by the far portal.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Teleportation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Designed by us, not based on a tutorial.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Box collider to find where the user enters the portal, transforms from world to near portal’s local space to far portal’s local space to world again to calculate ending location.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8045" y="822120"/>
            <a:ext cx="4084249" cy="87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 title="fdd293c642e64cacaa77247ccc520c55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0250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 title="20241124_202335 (1)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37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53675" y="1017725"/>
            <a:ext cx="4260300" cy="388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1465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465"/>
              <a:t>Users performed tasks in both a </a:t>
            </a:r>
            <a:r>
              <a:rPr b="1" lang="en" sz="1465"/>
              <a:t>normal level</a:t>
            </a:r>
            <a:r>
              <a:rPr lang="en" sz="1465"/>
              <a:t> and in an </a:t>
            </a:r>
            <a:r>
              <a:rPr b="1" lang="en" sz="1465"/>
              <a:t>impossible</a:t>
            </a:r>
            <a:r>
              <a:rPr b="1" lang="en" sz="1465"/>
              <a:t> space</a:t>
            </a:r>
            <a:r>
              <a:rPr lang="en" sz="1465"/>
              <a:t> that had the same room layout. However the </a:t>
            </a:r>
            <a:r>
              <a:rPr lang="en" sz="1465"/>
              <a:t>impossible</a:t>
            </a:r>
            <a:r>
              <a:rPr lang="en" sz="1465"/>
              <a:t> space has </a:t>
            </a:r>
            <a:r>
              <a:rPr b="1" lang="en" sz="1465"/>
              <a:t>compressed </a:t>
            </a:r>
            <a:r>
              <a:rPr lang="en" sz="1465"/>
              <a:t>all the virtual rooms to one physical space.</a:t>
            </a:r>
            <a:endParaRPr sz="1465"/>
          </a:p>
          <a:p>
            <a:pPr indent="-314650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en" sz="1465"/>
              <a:t>We </a:t>
            </a:r>
            <a:r>
              <a:rPr lang="en" sz="1465"/>
              <a:t>measured</a:t>
            </a:r>
            <a:r>
              <a:rPr lang="en" sz="1465"/>
              <a:t> the users </a:t>
            </a:r>
            <a:r>
              <a:rPr b="1" lang="en" sz="1465"/>
              <a:t>locomotion </a:t>
            </a:r>
            <a:r>
              <a:rPr b="1" lang="en" sz="1465"/>
              <a:t>statistics</a:t>
            </a:r>
            <a:r>
              <a:rPr lang="en" sz="1465"/>
              <a:t>, as seen in table 1, while they performed tasks within the level.</a:t>
            </a:r>
            <a:endParaRPr sz="1465"/>
          </a:p>
          <a:p>
            <a:pPr indent="-314650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-"/>
            </a:pPr>
            <a:r>
              <a:rPr lang="en" sz="1465"/>
              <a:t>Our </a:t>
            </a:r>
            <a:r>
              <a:rPr lang="en" sz="1465" u="sng"/>
              <a:t>hypothesis</a:t>
            </a:r>
            <a:r>
              <a:rPr lang="en" sz="1465"/>
              <a:t> they would </a:t>
            </a:r>
            <a:r>
              <a:rPr b="1" lang="en" sz="1465"/>
              <a:t>relatively walk more</a:t>
            </a:r>
            <a:r>
              <a:rPr lang="en" sz="1465"/>
              <a:t> in impossible spaces and </a:t>
            </a:r>
            <a:r>
              <a:rPr b="1" lang="en" sz="1465"/>
              <a:t>use their joystick and teleport less</a:t>
            </a:r>
            <a:endParaRPr b="1" sz="1465"/>
          </a:p>
          <a:p>
            <a:pPr indent="-314650" lvl="0" marL="457200" rtl="0" algn="l">
              <a:spcBef>
                <a:spcPts val="1000"/>
              </a:spcBef>
              <a:spcAft>
                <a:spcPts val="1000"/>
              </a:spcAft>
              <a:buSzPct val="100000"/>
              <a:buChar char="-"/>
            </a:pPr>
            <a:r>
              <a:rPr lang="en" sz="1465"/>
              <a:t>After performing a t-test on these hypothesis. We </a:t>
            </a:r>
            <a:r>
              <a:rPr b="1" lang="en" sz="1465">
                <a:solidFill>
                  <a:srgbClr val="6AA84F"/>
                </a:solidFill>
              </a:rPr>
              <a:t>ACCEPTED </a:t>
            </a:r>
            <a:r>
              <a:rPr lang="en" sz="1465"/>
              <a:t>that users walked relatively more than using their joystick. But we </a:t>
            </a:r>
            <a:r>
              <a:rPr b="1" lang="en" sz="1465">
                <a:solidFill>
                  <a:srgbClr val="CC0000"/>
                </a:solidFill>
              </a:rPr>
              <a:t>REJECTED </a:t>
            </a:r>
            <a:r>
              <a:rPr lang="en" sz="1465"/>
              <a:t>that they teleported less.</a:t>
            </a:r>
            <a:endParaRPr sz="1465"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9200" y="445025"/>
            <a:ext cx="4381074" cy="16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1938" y="2135776"/>
            <a:ext cx="4655599" cy="129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 rotWithShape="1">
          <a:blip r:embed="rId5">
            <a:alphaModFix/>
          </a:blip>
          <a:srcRect b="0" l="1807" r="0" t="0"/>
          <a:stretch/>
        </p:blipFill>
        <p:spPr>
          <a:xfrm>
            <a:off x="4438240" y="3435075"/>
            <a:ext cx="4284046" cy="293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2475" y="3705477"/>
            <a:ext cx="1984294" cy="335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36750" y="3736525"/>
            <a:ext cx="2650257" cy="27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74336" y="4208163"/>
            <a:ext cx="3411850" cy="24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52475" y="4457100"/>
            <a:ext cx="1860825" cy="26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6088485" y="4477475"/>
            <a:ext cx="168178" cy="21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56663" y="4505799"/>
            <a:ext cx="307325" cy="1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 rotWithShape="1">
          <a:blip r:embed="rId12">
            <a:alphaModFix/>
          </a:blip>
          <a:srcRect b="0" l="0" r="39199" t="0"/>
          <a:stretch/>
        </p:blipFill>
        <p:spPr>
          <a:xfrm>
            <a:off x="6651287" y="4462950"/>
            <a:ext cx="2376150" cy="24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573438" y="4624125"/>
            <a:ext cx="68400" cy="73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 rotWithShape="1">
          <a:blip r:embed="rId12">
            <a:alphaModFix/>
          </a:blip>
          <a:srcRect b="0" l="60801" r="0" t="0"/>
          <a:stretch/>
        </p:blipFill>
        <p:spPr>
          <a:xfrm>
            <a:off x="6958612" y="4679775"/>
            <a:ext cx="1531874" cy="24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FFFF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0499" y="0"/>
            <a:ext cx="57829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FFF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37037"/>
            <a:ext cx="9143999" cy="446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2" title="Untitled desig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Citations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Alexander Jaksties, Achim Ebert, and Kerstin Müller. 2022. Magical Tower VR - Examining Orientation in Non-Euclidean Spaces. , 6 pages. https://doi.org/10. 1145/3552327.3552344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Daniel Ilett. 2019. Portals. https://danielilett.com/2019-12-01-tut4-intro-portals/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Jesus Mayor, Daniel López-Fernández, Raúl Lara-Cabrera, and Fernando Ortega. 2024. Virtual Reality Presence in Partially Non-Euclidean Environments. , 14 pages. https://doi.org/10.1162/pres_a_00419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E</a:t>
            </a:r>
            <a:r>
              <a:rPr lang="en"/>
              <a:t>. A. Suma, Z. Lipps, S. Finkelstein, D. M. Krum, and M. Bolas. 2012. Impossible Spaces: Maximizing Natural Walking in Virtual Environments with Self-Overlapping Architecture. , 555–564 pages.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https://doi.org/10.1109/tvcg.2012.47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William H. Warren. 2019. Non-Euclidean navigation. Journal of Experimental Biology 222, Suppl1 (022019), 𝑗𝑒𝑏187971.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