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6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" name="Blake Briol"/>
  <p:cmAuthor clrIdx="1" id="1" initials="" lastIdx="1" name="Mason Hawv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5-01T02:07:16.651">
    <p:pos x="6000" y="0"/>
    <p:text>Please don't edit as my script is based on this specifically, just leave a comment if it is needed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5-01T02:07:24.248">
    <p:pos x="6000" y="0"/>
    <p:text>Please don't edit as my script is based on this specifically, just leave a comment if it is needed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05-01T02:07:33.293">
    <p:pos x="6000" y="0"/>
    <p:text>Please don't edit as my script is based on this specifically, just leave a comment if it is needed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5-05-01T02:07:40.368">
    <p:pos x="6000" y="0"/>
    <p:text>Please don't edit as my script is based on this specifically, just leave a comment if it is needed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5-05-01T02:07:55.336">
    <p:pos x="6000" y="0"/>
    <p:text>Please don't edit as my script is based on this specifically, just leave a comment if it is needed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1" dt="2025-04-23T20:14:51.624">
    <p:pos x="111" y="53"/>
    <p:text>Lets combine this all into one slide - and lets use the table from the paper to give an example run of it - put it all in the slide above - I haven't decided how much detail we should go into - but the listeners should know how it works and an intuitive sense for why its secure to Eve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4bdfdb0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4bdfdb0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e94762c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e94762c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Conclude with saying the light polarization, is the </a:t>
            </a:r>
            <a:r>
              <a:rPr lang="en"/>
              <a:t>simplest</a:t>
            </a:r>
            <a:r>
              <a:rPr lang="en"/>
              <a:t> realization of a qubit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4bdfdb0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4bdfdb0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2a3812a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2a3812a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2a3812ab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2a3812ab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52a3812ab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52a3812ab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4bdfdb0b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4bdfdb0b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Conclude with saying the light polarization, is the simplest realization of a qubit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2a3812ab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2a3812ab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2a3812ab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52a3812ab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4faa2676c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4faa2676c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363557c85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363557c85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5094f631f_5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5094f631f_5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363557c85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363557c85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4d54fdb79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4d54fdb7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ce46d347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4ce46d347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ce46d3479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ce46d3479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4acfd113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4acfd113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2ab4c675c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2ab4c675c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4eb4ba81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4eb4ba81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3055acf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3055acf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5094f631f_5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5094f631f_5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4eb4ba813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4eb4ba813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4eb4ba813f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4eb4ba813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2ab4c675c_8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2ab4c675c_8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54bdfdb0b7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54bdfdb0b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4eb4ba813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4eb4ba813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4eb4ba813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4eb4ba813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4ce46d3479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4ce46d3479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Ali baba’s cave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3d9ffea8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3d9ffea8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363557c8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363557c8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5363557c85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5363557c85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2a3812abb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2a3812abb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4d54fdb79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4d54fdb79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Conclude with saying the light polarization, is the simplest realization of a qubit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4f7aba9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4f7aba9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gif"/><Relationship Id="rId4" Type="http://schemas.openxmlformats.org/officeDocument/2006/relationships/image" Target="../media/image15.gif"/><Relationship Id="rId11" Type="http://schemas.openxmlformats.org/officeDocument/2006/relationships/image" Target="../media/image8.png"/><Relationship Id="rId10" Type="http://schemas.openxmlformats.org/officeDocument/2006/relationships/image" Target="../media/image11.gif"/><Relationship Id="rId9" Type="http://schemas.openxmlformats.org/officeDocument/2006/relationships/image" Target="../media/image6.png"/><Relationship Id="rId5" Type="http://schemas.openxmlformats.org/officeDocument/2006/relationships/image" Target="../media/image21.gif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2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9.png"/><Relationship Id="rId7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2.xml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3.xml"/><Relationship Id="rId4" Type="http://schemas.openxmlformats.org/officeDocument/2006/relationships/image" Target="../media/image12.png"/><Relationship Id="rId9" Type="http://schemas.openxmlformats.org/officeDocument/2006/relationships/image" Target="../media/image14.png"/><Relationship Id="rId5" Type="http://schemas.openxmlformats.org/officeDocument/2006/relationships/image" Target="../media/image13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34.png"/><Relationship Id="rId5" Type="http://schemas.openxmlformats.org/officeDocument/2006/relationships/image" Target="../media/image47.png"/><Relationship Id="rId6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4.xml"/><Relationship Id="rId4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5.xml"/><Relationship Id="rId4" Type="http://schemas.openxmlformats.org/officeDocument/2006/relationships/image" Target="../media/image30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6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research.engineering.nyu.edu/~jbain/philqm/lectureslides/07a.QIT.QuantCrypt.pdf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Relationship Id="rId4" Type="http://schemas.openxmlformats.org/officeDocument/2006/relationships/image" Target="../media/image38.png"/><Relationship Id="rId5" Type="http://schemas.openxmlformats.org/officeDocument/2006/relationships/image" Target="../media/image43.png"/><Relationship Id="rId6" Type="http://schemas.openxmlformats.org/officeDocument/2006/relationships/image" Target="../media/image40.png"/><Relationship Id="rId7" Type="http://schemas.openxmlformats.org/officeDocument/2006/relationships/image" Target="../media/image45.png"/><Relationship Id="rId8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9.png"/><Relationship Id="rId4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Quantum Cryptography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Coin Flipping and Secret Key Distribution</a:t>
            </a:r>
            <a:endParaRPr sz="33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47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Blake Briol, Mason Hawver, Dan Hawker, and Wyatt Furois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Structure of Presentation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Mathematics of Quantum Information Theory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Inner Products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Hilbert and Dual Spaces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Qubits and Conjugate Bases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Key Distribution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BB84 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Eavesdropping Protection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Quantum Coin Flipping and Protocols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Quantum Coin Flip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Original QCF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Practical QCF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Zero-Knowledge Proofs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Components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Discrete Log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Problems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176277" y="76925"/>
            <a:ext cx="5526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 Information 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Fundamentals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176263" y="835975"/>
            <a:ext cx="47070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Classically Light is understood as a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electromagnetic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wave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Light Polarization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describes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the direction that the wave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oscillates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in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If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it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were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measured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by a vertical polarization filter what would happen?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Would only the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vertical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component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survive? No.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Now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it's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understood that the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energy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stored by this wave is </a:t>
            </a: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discrete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, So it </a:t>
            </a: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can not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be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continuously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split into its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components.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So what will happen? It probabilistically collapses into either its vertical or horizontal component.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8" name="Google Shape;68;p15" title="2025-04-1213-27-29-ezgif.com-video-to-gif-converter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288" y="636813"/>
            <a:ext cx="3820976" cy="382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2025-04-1213-57-47-ezgif.com-video-to-gif-converter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5288" y="636813"/>
            <a:ext cx="3820974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title="2025-04-1214-18-48-ezgif.com-video-to-gif-converter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5288" y="636813"/>
            <a:ext cx="3820974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5287" y="4369725"/>
            <a:ext cx="3820975" cy="44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83287" y="4342650"/>
            <a:ext cx="2124976" cy="4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 title="2025-04-1215-16-53-ezgif.com-video-to-gif-converter.gi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35288" y="636825"/>
            <a:ext cx="3820974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79737" y="4457775"/>
            <a:ext cx="4988001" cy="6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2025-04-1215-37-55-ezgif.com-video-to-gif-converter.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35263" y="636800"/>
            <a:ext cx="3821000" cy="382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79726" y="4432582"/>
            <a:ext cx="4988026" cy="65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pace satellite isolated on a transparent background in high resolution  48743534 PNG"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67160">
            <a:off x="0" y="0"/>
            <a:ext cx="4632926" cy="3091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tellite PNG transparent image download, size: 1434x751px" id="82" name="Google Shape;8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736228">
            <a:off x="6489821" y="3935837"/>
            <a:ext cx="3022902" cy="1585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6"/>
          <p:cNvCxnSpPr/>
          <p:nvPr/>
        </p:nvCxnSpPr>
        <p:spPr>
          <a:xfrm rot="10800000">
            <a:off x="3368425" y="2338025"/>
            <a:ext cx="4121700" cy="18270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6"/>
          <p:cNvSpPr/>
          <p:nvPr/>
        </p:nvSpPr>
        <p:spPr>
          <a:xfrm>
            <a:off x="4139050" y="2583555"/>
            <a:ext cx="1160325" cy="620300"/>
          </a:xfrm>
          <a:custGeom>
            <a:rect b="b" l="l" r="r" t="t"/>
            <a:pathLst>
              <a:path extrusionOk="0" h="24812" w="46413">
                <a:moveTo>
                  <a:pt x="0" y="4723"/>
                </a:moveTo>
                <a:cubicBezTo>
                  <a:pt x="2598" y="4088"/>
                  <a:pt x="13219" y="-2262"/>
                  <a:pt x="15586" y="913"/>
                </a:cubicBezTo>
                <a:cubicBezTo>
                  <a:pt x="17953" y="4088"/>
                  <a:pt x="11315" y="20829"/>
                  <a:pt x="14201" y="23773"/>
                </a:cubicBezTo>
                <a:cubicBezTo>
                  <a:pt x="17087" y="26717"/>
                  <a:pt x="27535" y="18405"/>
                  <a:pt x="32904" y="18578"/>
                </a:cubicBezTo>
                <a:cubicBezTo>
                  <a:pt x="38273" y="18751"/>
                  <a:pt x="44162" y="23774"/>
                  <a:pt x="46413" y="24813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" name="Google Shape;85;p16"/>
          <p:cNvSpPr/>
          <p:nvPr/>
        </p:nvSpPr>
        <p:spPr>
          <a:xfrm>
            <a:off x="5512375" y="3203855"/>
            <a:ext cx="1160325" cy="620300"/>
          </a:xfrm>
          <a:custGeom>
            <a:rect b="b" l="l" r="r" t="t"/>
            <a:pathLst>
              <a:path extrusionOk="0" h="24812" w="46413">
                <a:moveTo>
                  <a:pt x="0" y="4723"/>
                </a:moveTo>
                <a:cubicBezTo>
                  <a:pt x="2598" y="4088"/>
                  <a:pt x="13219" y="-2262"/>
                  <a:pt x="15586" y="913"/>
                </a:cubicBezTo>
                <a:cubicBezTo>
                  <a:pt x="17953" y="4088"/>
                  <a:pt x="11315" y="20829"/>
                  <a:pt x="14201" y="23773"/>
                </a:cubicBezTo>
                <a:cubicBezTo>
                  <a:pt x="17087" y="26717"/>
                  <a:pt x="27535" y="18405"/>
                  <a:pt x="32904" y="18578"/>
                </a:cubicBezTo>
                <a:cubicBezTo>
                  <a:pt x="38273" y="18751"/>
                  <a:pt x="44162" y="23774"/>
                  <a:pt x="46413" y="24813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6" name="Google Shape;86;p16"/>
          <p:cNvSpPr txBox="1"/>
          <p:nvPr/>
        </p:nvSpPr>
        <p:spPr>
          <a:xfrm>
            <a:off x="4978975" y="588825"/>
            <a:ext cx="39138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Satellites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use the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properties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light as the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backbone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protocols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like QKD, and have used this technology since the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90s</a:t>
            </a:r>
            <a:endParaRPr b="1"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612425" y="3562100"/>
            <a:ext cx="4168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communication is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provably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secure due to the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guarantees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the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laws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mechanics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612425" y="3275225"/>
            <a:ext cx="4168500" cy="124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Classical communication protocols rely on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assumptions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computational hardness for their security which can be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broken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by technical advances like </a:t>
            </a:r>
            <a:r>
              <a:rPr b="1"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 computers</a:t>
            </a:r>
            <a:r>
              <a:rPr lang="en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Dirac Notation - The Language of Quantum Mechanics 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(1)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152475"/>
            <a:ext cx="8688000" cy="40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Created and popularized by Paul Dirac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1902-1984, United Kingdom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Also Called Bra-Ket Notation, for reasons that will soon become obvious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Inner Product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will derive Bra-Ket notation from the definition of the inner product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 Inner Product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is an operation of two vectors such that it satisfies the following properties: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Linearity: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Symmetry: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Positive Definiteness: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Hilbert Space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Created by David Hilbert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1862-1943, Germany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Fundamental in the study of quantum mechanics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a Hilbert Space iff: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3" marL="18288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There exists a defined </a:t>
            </a:r>
            <a:r>
              <a:rPr i="1" lang="en">
                <a:latin typeface="Times New Roman"/>
                <a:ea typeface="Times New Roman"/>
                <a:cs typeface="Times New Roman"/>
                <a:sym typeface="Times New Roman"/>
              </a:rPr>
              <a:t>inner-product 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Cauchy Complete (Cauchy sequences converge in H)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3" marL="18288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a Metric Space (There exists a distance function)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I.e. The Real numbers (N) equipped with the dot product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2" marL="13716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Complex Numbers equipped with a complex inner product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5" name="Google Shape;95;p17" title="Screenshot 2025-04-30 185611.png"/>
          <p:cNvPicPr preferRelativeResize="0"/>
          <p:nvPr/>
        </p:nvPicPr>
        <p:blipFill rotWithShape="1">
          <a:blip r:embed="rId4">
            <a:alphaModFix/>
          </a:blip>
          <a:srcRect b="16298" l="21003" r="14192" t="25580"/>
          <a:stretch/>
        </p:blipFill>
        <p:spPr>
          <a:xfrm>
            <a:off x="2520600" y="2305503"/>
            <a:ext cx="305175" cy="147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 title="Screenshot 2025-04-30 19225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0601" y="2476500"/>
            <a:ext cx="1668618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 title="Screenshot 2025-04-30 19230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20600" y="2667000"/>
            <a:ext cx="9925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 title="Screenshot 2025-04-30 19230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0000" y="2857500"/>
            <a:ext cx="1393507" cy="2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Dirac Notation - The Language of Quantum Mechanics (2)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1700" y="1152475"/>
            <a:ext cx="8520600" cy="39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Dual Space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H*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a Dual Space of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iff: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Functions that act on vectors in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that return scalars (known as a linear functionals) are in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H*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From this definition, we can more clearly state that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H*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is the set of all linear functionals acting on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Thus,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can read          as      acting upon      using a linear functional and thus forms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H*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for vectors in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Finally, we can denote the dirac notation as follows: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Bra -      - is a row vector in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H*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that can be applied to a Ket as a linear functional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Ket -      - is a column vector in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You can think of squaring the amplitude of the Ket as the probability of finding a system in that state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3" marL="18288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You can think of the Bra as the row vector transpose mapped from the Ket via a linear functional (or as a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linear functional)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8" title="Screenshot 2025-04-30 185611.png"/>
          <p:cNvPicPr preferRelativeResize="0"/>
          <p:nvPr/>
        </p:nvPicPr>
        <p:blipFill rotWithShape="1">
          <a:blip r:embed="rId4">
            <a:alphaModFix/>
          </a:blip>
          <a:srcRect b="16298" l="21003" r="14192" t="25580"/>
          <a:stretch/>
        </p:blipFill>
        <p:spPr>
          <a:xfrm>
            <a:off x="3135275" y="2571750"/>
            <a:ext cx="379200" cy="18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 title="Screenshot 2025-04-30 18503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824" y="3532226"/>
            <a:ext cx="208125" cy="19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 title="Screenshot 2025-04-30 1850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8051" y="2571738"/>
            <a:ext cx="208128" cy="18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 title="Screenshot 2025-04-30 1850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3826" y="3284463"/>
            <a:ext cx="208128" cy="18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 title="Screenshot 2025-04-30 18503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7849" y="2568213"/>
            <a:ext cx="208125" cy="1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Quantum bits or Qubits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informational elements of quantum information theory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Instead of representing a 1 or 0 like classical bits, they represent a superposition of both states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can define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isolated qubit as follows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epresents an isolated qubit state iff: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          ,            and                 such that: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Fundamental qualities of a qubit are also as follows: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This is to say that the probabilities of the state add up to one such that P(0)+P(1)=1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will now move on to a some representations of the qubit state Psi!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6" name="Google Shape;116;p19" title="Screenshot 2025-04-17 235136.png"/>
          <p:cNvPicPr preferRelativeResize="0"/>
          <p:nvPr/>
        </p:nvPicPr>
        <p:blipFill rotWithShape="1">
          <a:blip r:embed="rId4">
            <a:alphaModFix/>
          </a:blip>
          <a:srcRect b="60094" l="10357" r="70781" t="20596"/>
          <a:stretch/>
        </p:blipFill>
        <p:spPr>
          <a:xfrm>
            <a:off x="1622875" y="2571726"/>
            <a:ext cx="730350" cy="3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 title="Screenshot 2025-04-30 201410.png"/>
          <p:cNvPicPr preferRelativeResize="0"/>
          <p:nvPr/>
        </p:nvPicPr>
        <p:blipFill rotWithShape="1">
          <a:blip r:embed="rId5">
            <a:alphaModFix/>
          </a:blip>
          <a:srcRect b="11630" l="0" r="0" t="28604"/>
          <a:stretch/>
        </p:blipFill>
        <p:spPr>
          <a:xfrm>
            <a:off x="1254350" y="2162275"/>
            <a:ext cx="238500" cy="2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 title="Screenshot 2025-04-30 201929.png"/>
          <p:cNvPicPr preferRelativeResize="0"/>
          <p:nvPr/>
        </p:nvPicPr>
        <p:blipFill rotWithShape="1">
          <a:blip r:embed="rId6">
            <a:alphaModFix/>
          </a:blip>
          <a:srcRect b="0" l="0" r="12824" t="0"/>
          <a:stretch/>
        </p:blipFill>
        <p:spPr>
          <a:xfrm>
            <a:off x="1622875" y="2400275"/>
            <a:ext cx="6310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 title="Screenshot 2025-04-30 201935.png"/>
          <p:cNvPicPr preferRelativeResize="0"/>
          <p:nvPr/>
        </p:nvPicPr>
        <p:blipFill rotWithShape="1">
          <a:blip r:embed="rId7">
            <a:alphaModFix/>
          </a:blip>
          <a:srcRect b="-10" l="0" r="16805" t="10"/>
          <a:stretch/>
        </p:blipFill>
        <p:spPr>
          <a:xfrm>
            <a:off x="2314900" y="2395525"/>
            <a:ext cx="443775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 title="Screenshot 2025-04-17 235156.png"/>
          <p:cNvPicPr preferRelativeResize="0"/>
          <p:nvPr/>
        </p:nvPicPr>
        <p:blipFill rotWithShape="1">
          <a:blip r:embed="rId8">
            <a:alphaModFix/>
          </a:blip>
          <a:srcRect b="0" l="13935" r="14458" t="0"/>
          <a:stretch/>
        </p:blipFill>
        <p:spPr>
          <a:xfrm>
            <a:off x="3127225" y="2385705"/>
            <a:ext cx="730350" cy="2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 rotWithShape="1">
          <a:blip r:embed="rId9">
            <a:alphaModFix/>
          </a:blip>
          <a:srcRect b="0" l="9877" r="0" t="0"/>
          <a:stretch/>
        </p:blipFill>
        <p:spPr>
          <a:xfrm>
            <a:off x="1749225" y="3128425"/>
            <a:ext cx="3969900" cy="2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1908027" y="326825"/>
            <a:ext cx="5526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Quantum Information Fundamentals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1306650" y="1874275"/>
            <a:ext cx="1276800" cy="83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types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1306650" y="2708575"/>
            <a:ext cx="1276800" cy="83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Bits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1306650" y="3542875"/>
            <a:ext cx="1276800" cy="83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2583450" y="1874275"/>
            <a:ext cx="24810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67 or ‘C’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2583450" y="2708575"/>
            <a:ext cx="24810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0b01000011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2583450" y="3542875"/>
            <a:ext cx="24810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5064300" y="1874275"/>
            <a:ext cx="27729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5064425" y="2708575"/>
            <a:ext cx="27729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5064425" y="3542875"/>
            <a:ext cx="2772900" cy="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2583450" y="1409975"/>
            <a:ext cx="2627100" cy="46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Classical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5064450" y="1410000"/>
            <a:ext cx="2772900" cy="46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Quantum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738" y="2118913"/>
            <a:ext cx="440012" cy="34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2494" y="2933650"/>
            <a:ext cx="1196518" cy="3841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ransistor.symbol.npn.svg - Wikimedia Commons" id="140" name="Google Shape;14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5737" y="3572937"/>
            <a:ext cx="774175" cy="77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ransistor.symbol.npn.svg - Wikimedia Commons" id="141" name="Google Shape;1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9912" y="3572937"/>
            <a:ext cx="774175" cy="774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ransistor.symbol.npn.svg - Wikimedia Commons" id="142" name="Google Shape;14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84087" y="3572937"/>
            <a:ext cx="774175" cy="77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/>
        </p:nvSpPr>
        <p:spPr>
          <a:xfrm>
            <a:off x="1306675" y="1409975"/>
            <a:ext cx="1276800" cy="46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Photon - Free education icons" id="144" name="Google Shape;14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76875" y="3542912"/>
            <a:ext cx="774200" cy="77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n - Free education icons" id="145" name="Google Shape;14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3650" y="3542900"/>
            <a:ext cx="774200" cy="77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n - Free education icons" id="146" name="Google Shape;14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0425" y="3542900"/>
            <a:ext cx="774200" cy="7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 txBox="1"/>
          <p:nvPr/>
        </p:nvSpPr>
        <p:spPr>
          <a:xfrm rot="-5400000">
            <a:off x="-231025" y="2778388"/>
            <a:ext cx="2360400" cy="4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Layers of Abstraction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The Bloch Sphere!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can interpret the state of the qubit as a point on the surface on the Bloch sphere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21" title="Screenshot 2025-04-30 20293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24775" y="1612900"/>
            <a:ext cx="3486150" cy="24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/>
        </p:nvSpPr>
        <p:spPr>
          <a:xfrm>
            <a:off x="6623100" y="4612050"/>
            <a:ext cx="25209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*This is derived via a coordinate transformation of the Pauli operators 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Conjugate Basis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 conjugate basis is important to note in the discussion of QIT, so here is a brief description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Two orthonormal basis’                                                                                                 form a conjugate basis for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iff for all pairs of indices                               the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following holds: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2" marL="1371600" rtl="0" algn="l">
              <a:spcBef>
                <a:spcPts val="1200"/>
              </a:spcBef>
              <a:spcAft>
                <a:spcPts val="0"/>
              </a:spcAft>
              <a:buSzPts val="1400"/>
              <a:buFont typeface="Times New Roman"/>
              <a:buChar char="■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This can be read as measurement from the perspective of either      or       is equal </a:t>
            </a:r>
            <a:r>
              <a:rPr i="1" lang="en">
                <a:latin typeface="Times New Roman"/>
                <a:ea typeface="Times New Roman"/>
                <a:cs typeface="Times New Roman"/>
                <a:sym typeface="Times New Roman"/>
              </a:rPr>
              <a:t>or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the amplitude of the inner product is ½ where either member of the orthonormal basis’ can be in either the first or second entry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2" name="Google Shape;162;p22" title="Screenshot 2025-04-30 21092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1525" y="1867300"/>
            <a:ext cx="4169175" cy="2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 title="Screenshot 2025-04-30 211118.png"/>
          <p:cNvPicPr preferRelativeResize="0"/>
          <p:nvPr/>
        </p:nvPicPr>
        <p:blipFill rotWithShape="1">
          <a:blip r:embed="rId5">
            <a:alphaModFix/>
          </a:blip>
          <a:srcRect b="0" l="2601" r="0" t="0"/>
          <a:stretch/>
        </p:blipFill>
        <p:spPr>
          <a:xfrm>
            <a:off x="3986725" y="2166988"/>
            <a:ext cx="12882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 title="Screenshot 2025-04-30 21124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54925" y="2405150"/>
            <a:ext cx="4495450" cy="63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 title="Screenshot 2025-04-30 210923.png"/>
          <p:cNvPicPr preferRelativeResize="0"/>
          <p:nvPr/>
        </p:nvPicPr>
        <p:blipFill rotWithShape="1">
          <a:blip r:embed="rId4">
            <a:alphaModFix/>
          </a:blip>
          <a:srcRect b="0" l="0" r="93857" t="0"/>
          <a:stretch/>
        </p:blipFill>
        <p:spPr>
          <a:xfrm>
            <a:off x="6297800" y="3195962"/>
            <a:ext cx="256125" cy="2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 title="Screenshot 2025-04-30 21253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2850" y="3257487"/>
            <a:ext cx="186641" cy="18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176275" y="76925"/>
            <a:ext cx="55605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Quantum Key Distribution - QKD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176274" y="835975"/>
            <a:ext cx="72756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Problem: need to establish secret keys between parties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In classical setting: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○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Reliant on one-way functions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○"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Computational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security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However, in a </a:t>
            </a: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quantum setting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○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No cloning theorem, measurement collapse,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Heisenberg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uncertainty principle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○"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Information-theoretic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security, including eavesdropping detection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176275" y="76925"/>
            <a:ext cx="66894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Quantum Key Distribution - BB84 Protocol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176275" y="835975"/>
            <a:ext cx="8320500" cy="42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Alice and bob agree on two conjugate bases (Rectilinear and Diagonal)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Alice prepares N random qubits by choosing strings a and b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lphaL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Each string is a string of N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equally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random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bits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Alice sends qubits to Bob over a quantum channel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Bob measures each qubit in a randomly chosen basis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Alice and Bob compare bases and discard unmatched bits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AutoNum type="arabicPeriod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Alice and Bob 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test</a:t>
            </a: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 a subset of qubits for eavesdropping and establish key with the sifted bits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9" name="Google Shape;17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850" y="2096013"/>
            <a:ext cx="2968300" cy="95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38" y="394199"/>
            <a:ext cx="8598124" cy="435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176275" y="76925"/>
            <a:ext cx="7383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Quantum Key Distribution - Eavesdropping Protection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176275" y="835975"/>
            <a:ext cx="83205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Eavesdropper (Eve) must guess Alice’s basis with 50% probability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When Eve’s basis != Alice’s basis: qubit collapses to superposition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This introduces errors in Bob’s measurements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When to abort?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If we want to catch Eve 95% of the time, and we use 64 bits for testing, there should be at most 9 bits mismatching before aborting the protocol.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 sz="2000">
                <a:latin typeface="Times New Roman"/>
                <a:ea typeface="Times New Roman"/>
                <a:cs typeface="Times New Roman"/>
                <a:sym typeface="Times New Roman"/>
              </a:rPr>
              <a:t>Why not 1 mismatch? Eve can more easily abort the process.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1" name="Google Shape;19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8913" y="2389603"/>
            <a:ext cx="6343074" cy="96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176275" y="84525"/>
            <a:ext cx="6528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Quantum Mechanics in Public-Key Distribution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176276" y="835975"/>
            <a:ext cx="51345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no-cloning theorem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prevents replicating quantum states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Heisenberg uncertainty principle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Measurement collapse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can leverage these principles to make an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information theoretic secure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Meaning the protocol is secure against an adversary with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unlimited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computing resources and time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>
            <p:ph type="title"/>
          </p:nvPr>
        </p:nvSpPr>
        <p:spPr>
          <a:xfrm>
            <a:off x="176275" y="84525"/>
            <a:ext cx="49317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Public-</a:t>
            </a: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Key Distribution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" name="Google Shape;203;p28"/>
          <p:cNvSpPr txBox="1"/>
          <p:nvPr>
            <p:ph idx="1" type="body"/>
          </p:nvPr>
        </p:nvSpPr>
        <p:spPr>
          <a:xfrm>
            <a:off x="176276" y="835975"/>
            <a:ext cx="51345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 a classical setting, one-way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trapdoor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functions are used to ensure key security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These functions are considered secure due to being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computationally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infeasible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to reverse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I.e. they are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computationally Secure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However, these functions are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not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provably secure, and vulnerable to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eavesdropping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We can leverage quantum mechanics to achieve these goals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176275" y="84525"/>
            <a:ext cx="6528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BB84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176276" y="835975"/>
            <a:ext cx="51345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Developed by Bennett et al. in 1984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Requires a quantum and classical channel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Alice, Bob agree on a pair of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conjugate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bases for encoding and measurement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prepares a stream of qubits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For each qubit, Alice chooses a random conjugate base, and a random component of that base for encoding.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sends the qubits to Bob, who measures each with a random base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and Bob communicate which bases were used for encoding and measurement, and keep the bits where these values agree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Todo</a:t>
            </a:r>
            <a:endParaRPr/>
          </a:p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the problem the protocols aim to solve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Introduce </a:t>
            </a:r>
            <a:r>
              <a:rPr lang="en"/>
              <a:t>an intuitive understanding through light polarization.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Introduce </a:t>
            </a:r>
            <a:r>
              <a:rPr lang="en"/>
              <a:t>the</a:t>
            </a:r>
            <a:r>
              <a:rPr lang="en"/>
              <a:t> coin flipping </a:t>
            </a:r>
            <a:r>
              <a:rPr lang="en"/>
              <a:t>protocol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Introduce key distribution </a:t>
            </a:r>
            <a:r>
              <a:rPr lang="en"/>
              <a:t>protocol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Good </a:t>
            </a:r>
            <a:r>
              <a:rPr lang="en"/>
              <a:t>slideshow</a:t>
            </a:r>
            <a:r>
              <a:rPr lang="en"/>
              <a:t> to go over: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https://research.engineering.nyu.edu/~jbain/philqm/lectureslides/07a.QIT.QuantCrypt.pdf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7 - 5 slides max so that we can have 2 minutes a slide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Coin Flipping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Goal: T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wo parties want to agree on a fair, random bit, like flipping a coin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Why: Key agreement protocols (Diffie-Hellman), Fair Online Games, Zero Knowledge Proofs, Blockchain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Challenge: Ensure fairness even if one party is malicious and has unlimited computational power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Classical Coin Flipping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 asynchronous protocols, one party can always force a specific result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 synchronous protocols, there is still a limit on how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fair it can be - someone may always cheat a little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Quantum Coin Flipping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first quantum coin flipping (QCF) protocol came in 1995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Important demonstration: Even if an adversary intercepts all communication, quantum mechanics prevents them from altering the outcome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Since then, improvements focused 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Lowering cheating probabilities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Making the protocols practical in real world settings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Extending to multiple parties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Original QCF Protocol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33"/>
          <p:cNvSpPr txBox="1"/>
          <p:nvPr>
            <p:ph idx="1" type="body"/>
          </p:nvPr>
        </p:nvSpPr>
        <p:spPr>
          <a:xfrm>
            <a:off x="0" y="1213900"/>
            <a:ext cx="5160600" cy="3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chooses a bit string and a secret encoding basis (rectilinear, diagonal, etc.)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prepares her qubits using that basis and sends to Bob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Bob randomly chooses a measurement basis, and measures the incoming qubits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Bob announces his guess of Alice’s basis through a classical channel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reveals her original basis and bit string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If guess is correct, then their measurements will match, otherwise they will match only 50% of the time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This makes detecting cheating easy, as there will be statistical inconsistencies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750" y="1750874"/>
            <a:ext cx="3951927" cy="20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3"/>
          <p:cNvSpPr txBox="1"/>
          <p:nvPr/>
        </p:nvSpPr>
        <p:spPr>
          <a:xfrm>
            <a:off x="5913513" y="3898000"/>
            <a:ext cx="23604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Up</a:t>
            </a:r>
            <a:r>
              <a:rPr lang="en" sz="1100">
                <a:solidFill>
                  <a:schemeClr val="dk2"/>
                </a:solidFill>
              </a:rPr>
              <a:t>scaled</a:t>
            </a:r>
            <a:r>
              <a:rPr lang="en" sz="1100">
                <a:solidFill>
                  <a:schemeClr val="dk2"/>
                </a:solidFill>
              </a:rPr>
              <a:t> table on next slide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135" y="465415"/>
            <a:ext cx="8237724" cy="421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Practical QCF 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Uses an attenuated laser source, which is more practical than previous methods and can be implemented in the real world with more success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Lower cheating probability than previous quantum protocols, approaching the proven minimum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Practical QCF 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52" name="Google Shape;25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generates photon pulses to send to Bob. For each pulse she randomly selects a basis and a bit, and prepares a quantum state. (see above)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a parameter gets tuned when reducing the cheating probability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For each received pulse, Bob chooses a basis.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On the first successful detection, Bob records it, chooses a bit, and sends them to Alice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After receiving this information, Alice reveals her original bit and the basis she used to encode it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final output of the protocol is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3" name="Google Shape;253;p36"/>
          <p:cNvPicPr preferRelativeResize="0"/>
          <p:nvPr/>
        </p:nvPicPr>
        <p:blipFill rotWithShape="1">
          <a:blip r:embed="rId3">
            <a:alphaModFix/>
          </a:blip>
          <a:srcRect b="0" l="24002" r="31674" t="58868"/>
          <a:stretch/>
        </p:blipFill>
        <p:spPr>
          <a:xfrm>
            <a:off x="4929199" y="1017725"/>
            <a:ext cx="3643299" cy="66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 rotWithShape="1">
          <a:blip r:embed="rId4">
            <a:alphaModFix/>
          </a:blip>
          <a:srcRect b="0" l="31773" r="50002" t="87104"/>
          <a:stretch/>
        </p:blipFill>
        <p:spPr>
          <a:xfrm>
            <a:off x="4035000" y="4172925"/>
            <a:ext cx="1477325" cy="29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Practical QCF Protocol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60" name="Google Shape;260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Aborts and Cheating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Honest aborts are caused by photon detection issues, dark counts(false positives on the photon detector), or noise on the channel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Cheating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may try to send an entangled quantum state to control the outcome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Bob may choose to measure specific pulses, rather than the first he sees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“a” value is tuned to make these probabilities equally likely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1" name="Google Shape;261;p37"/>
          <p:cNvPicPr preferRelativeResize="0"/>
          <p:nvPr/>
        </p:nvPicPr>
        <p:blipFill rotWithShape="1">
          <a:blip r:embed="rId3">
            <a:alphaModFix/>
          </a:blip>
          <a:srcRect b="0" l="24002" r="31674" t="58868"/>
          <a:stretch/>
        </p:blipFill>
        <p:spPr>
          <a:xfrm>
            <a:off x="1303049" y="4155250"/>
            <a:ext cx="3643299" cy="66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N-Party QCF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Why do we need to extend the coin flip to N parties?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Needed when more than two parties must agree on a random bit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Examples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Distributed decision making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Blockchain consensus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Quantum networks - connect multiple users via quantum channels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Central Review Protocol (N-party)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Uses a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witness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to ensure that the process is fair and verifiable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All players share an entangled quantum state with the witness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Hadamard Operation is applied to each player’s qubit, putting it into a superposition between 0 and 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Each player “flips” their coin by measuring it in the {0,1} basis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Witness can track the results by measuring all of the entangled qubits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After all players have flipped, then a bit can be deduced from the final state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4" name="Google Shape;274;p39"/>
          <p:cNvPicPr preferRelativeResize="0"/>
          <p:nvPr/>
        </p:nvPicPr>
        <p:blipFill rotWithShape="1">
          <a:blip r:embed="rId3">
            <a:alphaModFix/>
          </a:blip>
          <a:srcRect b="63829" l="27829" r="35813" t="12755"/>
          <a:stretch/>
        </p:blipFill>
        <p:spPr>
          <a:xfrm>
            <a:off x="5534775" y="2153850"/>
            <a:ext cx="3089199" cy="50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Peer to Peer Review Protocol </a:t>
            </a:r>
            <a:r>
              <a:rPr b="1" lang="en" sz="2420">
                <a:latin typeface="Times New Roman"/>
                <a:ea typeface="Times New Roman"/>
                <a:cs typeface="Times New Roman"/>
                <a:sym typeface="Times New Roman"/>
              </a:rPr>
              <a:t>(N-party)</a:t>
            </a:r>
            <a:endParaRPr b="1" sz="242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80" name="Google Shape;280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All participants review all results - more complex and slower than a witness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All players share an entangled quantum state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Each player flips their coin by measuring in the {0,1} basis, evolving the quantum state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After all flips, the results are reviewed for each player, by everyone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 agreement ratio is calculated, and if it is high enough, it passes, and the result of the flip can be determined from the final quantum state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1"/>
          <p:cNvSpPr txBox="1"/>
          <p:nvPr>
            <p:ph type="title"/>
          </p:nvPr>
        </p:nvSpPr>
        <p:spPr>
          <a:xfrm>
            <a:off x="176275" y="84525"/>
            <a:ext cx="65283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Zero-Knowledge Proofs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41"/>
          <p:cNvSpPr txBox="1"/>
          <p:nvPr>
            <p:ph idx="1" type="body"/>
          </p:nvPr>
        </p:nvSpPr>
        <p:spPr>
          <a:xfrm>
            <a:off x="176276" y="835975"/>
            <a:ext cx="51345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ZK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allows a statement to be proven without revealing any additional information.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Three components must be satisfied: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Completeness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If the statement is true, a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n honest verifier will be convinced by an honest prover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Soundness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If the statement is false, a dishonest prover cannot convince an honest verifier that it is true, outside of a small probability.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Zero-knowledge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Formally, every verifier has some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simulator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that given the statement, a transcript can be produced that looks like an honest prover and the verifier.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7" name="Google Shape;287;p41" title="zk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8900" y="321375"/>
            <a:ext cx="3849027" cy="290180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1"/>
          <p:cNvSpPr/>
          <p:nvPr/>
        </p:nvSpPr>
        <p:spPr>
          <a:xfrm>
            <a:off x="7933250" y="2780800"/>
            <a:ext cx="1041900" cy="377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9" name="Google Shape;289;p41"/>
          <p:cNvSpPr/>
          <p:nvPr/>
        </p:nvSpPr>
        <p:spPr>
          <a:xfrm>
            <a:off x="6148675" y="772500"/>
            <a:ext cx="1413900" cy="377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2"/>
          <p:cNvSpPr txBox="1"/>
          <p:nvPr>
            <p:ph type="title"/>
          </p:nvPr>
        </p:nvSpPr>
        <p:spPr>
          <a:xfrm>
            <a:off x="176275" y="84525"/>
            <a:ext cx="77250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Zero-Knowledge Proofs - Discrete Log of a Given Value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42"/>
          <p:cNvSpPr txBox="1"/>
          <p:nvPr>
            <p:ph idx="1" type="body"/>
          </p:nvPr>
        </p:nvSpPr>
        <p:spPr>
          <a:xfrm>
            <a:off x="176275" y="835975"/>
            <a:ext cx="76221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Known as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Schnorr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Identification Protocol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Goal: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convince verifier of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knowledge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of some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𝑥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such that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𝑦＝𝑔ˣ mod 𝑝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Cyclic group 𝔾 of (large) prime order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𝑝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, with generator 𝒈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2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selects some random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 ∈ 𝕫ₚ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and sends commitment  𝒕, where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𝒕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＝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𝑔ᣴ mod 𝑝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to bob.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Bob selects a random challenge Ｃ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∈ 𝕫ₚ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and sends Ｃ to Alice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Alice computes response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s＝r +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Ｃ·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𝑥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, and sends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to Bob.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Bob then checks that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𝑔</a:t>
            </a:r>
            <a:r>
              <a:rPr b="1" baseline="30000" lang="en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＝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𝒕·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𝑦</a:t>
            </a:r>
            <a:r>
              <a:rPr b="1" baseline="30000" lang="en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, and accepts/rejects accordingly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Note: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Because this protocol relies on discrete log hardness, this is easily broken in the quantum setting by Shor's algorithm.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However, the structure of the protocol and necessary randomness of the commitment and challenge can be the same when using a quantum-hard problem.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/>
          <p:nvPr>
            <p:ph type="title"/>
          </p:nvPr>
        </p:nvSpPr>
        <p:spPr>
          <a:xfrm>
            <a:off x="176275" y="84525"/>
            <a:ext cx="77250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Zero-Knowledge Proofs - Components Revisited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43"/>
          <p:cNvSpPr txBox="1"/>
          <p:nvPr>
            <p:ph idx="1" type="body"/>
          </p:nvPr>
        </p:nvSpPr>
        <p:spPr>
          <a:xfrm>
            <a:off x="176275" y="835975"/>
            <a:ext cx="76221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Completeness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With both parties following the protocol honestly, Bob will always accept the proof.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Soundness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If Alice can provide two correct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for one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, the secret key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𝑥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can be extracted.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Zero-knowledge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We can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simulate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 transcript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(t,c,s)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that passes the verification step by working backwards through the protocol.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Choose some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∈ 𝕫ₚ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, pick a random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s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∈ 𝕫ₚ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and solve for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𝒕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2" name="Google Shape;30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8478" y="4186150"/>
            <a:ext cx="2447025" cy="4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025" y="2128950"/>
            <a:ext cx="2447025" cy="2958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43"/>
          <p:cNvGrpSpPr/>
          <p:nvPr/>
        </p:nvGrpSpPr>
        <p:grpSpPr>
          <a:xfrm>
            <a:off x="3178044" y="2019569"/>
            <a:ext cx="4972818" cy="698850"/>
            <a:chOff x="666794" y="2571744"/>
            <a:chExt cx="4972818" cy="698850"/>
          </a:xfrm>
        </p:grpSpPr>
        <p:pic>
          <p:nvPicPr>
            <p:cNvPr id="305" name="Google Shape;305;p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66794" y="2571744"/>
              <a:ext cx="2916325" cy="698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6" name="Google Shape;306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504387" y="2677675"/>
              <a:ext cx="2135225" cy="4206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7" name="Google Shape;307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1294" y="2828375"/>
            <a:ext cx="2638475" cy="3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29775" y="2792775"/>
            <a:ext cx="3059551" cy="42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/>
          <p:cNvSpPr txBox="1"/>
          <p:nvPr>
            <p:ph type="title"/>
          </p:nvPr>
        </p:nvSpPr>
        <p:spPr>
          <a:xfrm>
            <a:off x="176275" y="84525"/>
            <a:ext cx="7725000" cy="6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2400">
                <a:latin typeface="Times New Roman"/>
                <a:ea typeface="Times New Roman"/>
                <a:cs typeface="Times New Roman"/>
                <a:sym typeface="Times New Roman"/>
              </a:rPr>
              <a:t>Zero-Knowledge Proofs - Coin Flipping?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4" name="Google Shape;314;p44"/>
          <p:cNvSpPr txBox="1"/>
          <p:nvPr>
            <p:ph idx="1" type="body"/>
          </p:nvPr>
        </p:nvSpPr>
        <p:spPr>
          <a:xfrm>
            <a:off x="176275" y="835975"/>
            <a:ext cx="78372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It’s important that the challenge is generated randomly and fairly.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What happens when it’s not? For instance, what if Bob chooses a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based on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𝒕,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 = 𝑓(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𝒕)?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Soundness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If 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is not uniformly distributed, Alice may be able to predict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and provide a valid 𝒕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and 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Char char="○"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Zero-knowledge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: The protocol is no longer simulatable, as we need to choose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C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before 𝒕 in the simulator.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Solution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Use the coin flip several times, then concatenate to form a challenge value in binary.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5" name="Google Shape;31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7125" y="3971500"/>
            <a:ext cx="6429749" cy="11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1" name="Google Shape;321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Mathematics of Quantum Information Theory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Inner Products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Hilbert and Dual Spaces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Qubits and Conjugate Bases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Key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Distribution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BB84 Protocol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Eavesdropping Protection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Quantum Coin Flipping and Protocols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The Quantum Coin Flip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Original QCF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Practical QCF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●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Zero-Knowledge Proofs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Components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Discrete Log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Times New Roman"/>
              <a:buChar char="○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Problems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6" title="Screenshot 2025-04-30 2101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874" y="320625"/>
            <a:ext cx="7874001" cy="397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46" title="Screenshot 2025-04-30 21020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025" y="3907300"/>
            <a:ext cx="7613848" cy="374833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6"/>
          <p:cNvSpPr txBox="1"/>
          <p:nvPr/>
        </p:nvSpPr>
        <p:spPr>
          <a:xfrm>
            <a:off x="316800" y="3835200"/>
            <a:ext cx="5673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[13]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46"/>
          <p:cNvSpPr txBox="1"/>
          <p:nvPr/>
        </p:nvSpPr>
        <p:spPr>
          <a:xfrm>
            <a:off x="524975" y="4445750"/>
            <a:ext cx="71370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Ali Baba’s Cave image - </a:t>
            </a:r>
            <a:r>
              <a:rPr lang="en" sz="1100">
                <a:solidFill>
                  <a:schemeClr val="dk2"/>
                </a:solidFill>
              </a:rPr>
              <a:t>https://chain.link/education/zero-knowledge-proof-zkp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7"/>
          <p:cNvSpPr txBox="1"/>
          <p:nvPr>
            <p:ph type="title"/>
          </p:nvPr>
        </p:nvSpPr>
        <p:spPr>
          <a:xfrm>
            <a:off x="311700" y="1694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Thanks for Watching!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